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39" r:id="rId3"/>
    <p:sldId id="354" r:id="rId4"/>
    <p:sldId id="363" r:id="rId5"/>
    <p:sldId id="368" r:id="rId6"/>
    <p:sldId id="376" r:id="rId7"/>
    <p:sldId id="388" r:id="rId8"/>
    <p:sldId id="387" r:id="rId9"/>
    <p:sldId id="377" r:id="rId10"/>
    <p:sldId id="389" r:id="rId11"/>
    <p:sldId id="390" r:id="rId12"/>
    <p:sldId id="392" r:id="rId13"/>
    <p:sldId id="393" r:id="rId14"/>
    <p:sldId id="394" r:id="rId15"/>
    <p:sldId id="395" r:id="rId16"/>
    <p:sldId id="396" r:id="rId17"/>
    <p:sldId id="39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51"/>
    <p:restoredTop sz="81156"/>
  </p:normalViewPr>
  <p:slideViewPr>
    <p:cSldViewPr snapToGrid="0">
      <p:cViewPr varScale="1">
        <p:scale>
          <a:sx n="102" d="100"/>
          <a:sy n="102" d="100"/>
        </p:scale>
        <p:origin x="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DE4C71-CBDC-428A-B6DD-0F6688A83D9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599BFB-C0C4-4E1E-9273-AD91297F1C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 our code from last week, we used the Geolocation API to register our user’s location.</a:t>
          </a:r>
        </a:p>
      </dgm:t>
    </dgm:pt>
    <dgm:pt modelId="{686F0B54-8696-4262-B0BF-BB771C11ADFF}" type="parTrans" cxnId="{E33282D6-A0A2-4EC1-8DBC-13817AEF5739}">
      <dgm:prSet/>
      <dgm:spPr/>
      <dgm:t>
        <a:bodyPr/>
        <a:lstStyle/>
        <a:p>
          <a:endParaRPr lang="en-US"/>
        </a:p>
      </dgm:t>
    </dgm:pt>
    <dgm:pt modelId="{2920D1A2-24C4-4B8F-806B-17921DADE9FC}" type="sibTrans" cxnId="{E33282D6-A0A2-4EC1-8DBC-13817AEF5739}">
      <dgm:prSet/>
      <dgm:spPr/>
      <dgm:t>
        <a:bodyPr/>
        <a:lstStyle/>
        <a:p>
          <a:endParaRPr lang="en-US"/>
        </a:p>
      </dgm:t>
    </dgm:pt>
    <dgm:pt modelId="{11BCFCB9-12FF-4B4F-BAAD-7680C8766F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 created a mechanism to get the data using the Geolocation API and sent it back to our server.</a:t>
          </a:r>
        </a:p>
      </dgm:t>
    </dgm:pt>
    <dgm:pt modelId="{C73F20DD-15B1-4E8E-957C-2327E7444A79}" type="parTrans" cxnId="{987D65E0-6A89-4EE0-AFCC-0ECC1B1F62DE}">
      <dgm:prSet/>
      <dgm:spPr/>
      <dgm:t>
        <a:bodyPr/>
        <a:lstStyle/>
        <a:p>
          <a:endParaRPr lang="en-US"/>
        </a:p>
      </dgm:t>
    </dgm:pt>
    <dgm:pt modelId="{BE164CED-B027-4C92-8DC0-ABDF43E7C481}" type="sibTrans" cxnId="{987D65E0-6A89-4EE0-AFCC-0ECC1B1F62DE}">
      <dgm:prSet/>
      <dgm:spPr/>
      <dgm:t>
        <a:bodyPr/>
        <a:lstStyle/>
        <a:p>
          <a:endParaRPr lang="en-US"/>
        </a:p>
      </dgm:t>
    </dgm:pt>
    <dgm:pt modelId="{9803EF7F-6446-496A-9B75-6A913A88180D}" type="pres">
      <dgm:prSet presAssocID="{16DE4C71-CBDC-428A-B6DD-0F6688A83D94}" presName="root" presStyleCnt="0">
        <dgm:presLayoutVars>
          <dgm:dir/>
          <dgm:resizeHandles val="exact"/>
        </dgm:presLayoutVars>
      </dgm:prSet>
      <dgm:spPr/>
    </dgm:pt>
    <dgm:pt modelId="{CF3DB302-2DD7-48F5-B633-282D8646B880}" type="pres">
      <dgm:prSet presAssocID="{D9599BFB-C0C4-4E1E-9273-AD91297F1CB4}" presName="compNode" presStyleCnt="0"/>
      <dgm:spPr/>
    </dgm:pt>
    <dgm:pt modelId="{473E9E64-412A-4B5A-8A79-4A7FEB7B8A71}" type="pres">
      <dgm:prSet presAssocID="{D9599BFB-C0C4-4E1E-9273-AD91297F1CB4}" presName="bgRect" presStyleLbl="bgShp" presStyleIdx="0" presStyleCnt="2"/>
      <dgm:spPr/>
    </dgm:pt>
    <dgm:pt modelId="{220E5B05-148B-4D37-9250-8B09FC78FD26}" type="pres">
      <dgm:prSet presAssocID="{D9599BFB-C0C4-4E1E-9273-AD91297F1CB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D454DB3F-9829-48DD-92F8-01425E5E615A}" type="pres">
      <dgm:prSet presAssocID="{D9599BFB-C0C4-4E1E-9273-AD91297F1CB4}" presName="spaceRect" presStyleCnt="0"/>
      <dgm:spPr/>
    </dgm:pt>
    <dgm:pt modelId="{EEEB0411-0CDD-460C-BBE8-E70800AF1E8B}" type="pres">
      <dgm:prSet presAssocID="{D9599BFB-C0C4-4E1E-9273-AD91297F1CB4}" presName="parTx" presStyleLbl="revTx" presStyleIdx="0" presStyleCnt="2">
        <dgm:presLayoutVars>
          <dgm:chMax val="0"/>
          <dgm:chPref val="0"/>
        </dgm:presLayoutVars>
      </dgm:prSet>
      <dgm:spPr/>
    </dgm:pt>
    <dgm:pt modelId="{D8D3C06D-52B8-4FEE-B2D2-5DB7B309458F}" type="pres">
      <dgm:prSet presAssocID="{2920D1A2-24C4-4B8F-806B-17921DADE9FC}" presName="sibTrans" presStyleCnt="0"/>
      <dgm:spPr/>
    </dgm:pt>
    <dgm:pt modelId="{4571B5F5-0714-4D94-B3BC-BF4AE3F1D19A}" type="pres">
      <dgm:prSet presAssocID="{11BCFCB9-12FF-4B4F-BAAD-7680C8766FED}" presName="compNode" presStyleCnt="0"/>
      <dgm:spPr/>
    </dgm:pt>
    <dgm:pt modelId="{03A64393-46FF-4F66-8DAC-7680A00E5DB3}" type="pres">
      <dgm:prSet presAssocID="{11BCFCB9-12FF-4B4F-BAAD-7680C8766FED}" presName="bgRect" presStyleLbl="bgShp" presStyleIdx="1" presStyleCnt="2"/>
      <dgm:spPr/>
    </dgm:pt>
    <dgm:pt modelId="{D3DBE31E-AD4E-40B6-9FEB-2946FBB0B823}" type="pres">
      <dgm:prSet presAssocID="{11BCFCB9-12FF-4B4F-BAAD-7680C8766FE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7798DE6-66F3-4F7C-8BED-C5E1E8874B4E}" type="pres">
      <dgm:prSet presAssocID="{11BCFCB9-12FF-4B4F-BAAD-7680C8766FED}" presName="spaceRect" presStyleCnt="0"/>
      <dgm:spPr/>
    </dgm:pt>
    <dgm:pt modelId="{41F7CFA1-D6E3-4C09-86B6-4B7A061A3204}" type="pres">
      <dgm:prSet presAssocID="{11BCFCB9-12FF-4B4F-BAAD-7680C8766FE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B0A031A-2AC8-48D5-80AE-34F61FCC36EE}" type="presOf" srcId="{11BCFCB9-12FF-4B4F-BAAD-7680C8766FED}" destId="{41F7CFA1-D6E3-4C09-86B6-4B7A061A3204}" srcOrd="0" destOrd="0" presId="urn:microsoft.com/office/officeart/2018/2/layout/IconVerticalSolidList"/>
    <dgm:cxn modelId="{FF89959A-4DEE-41BE-AF75-8AFDC9147924}" type="presOf" srcId="{D9599BFB-C0C4-4E1E-9273-AD91297F1CB4}" destId="{EEEB0411-0CDD-460C-BBE8-E70800AF1E8B}" srcOrd="0" destOrd="0" presId="urn:microsoft.com/office/officeart/2018/2/layout/IconVerticalSolidList"/>
    <dgm:cxn modelId="{E33282D6-A0A2-4EC1-8DBC-13817AEF5739}" srcId="{16DE4C71-CBDC-428A-B6DD-0F6688A83D94}" destId="{D9599BFB-C0C4-4E1E-9273-AD91297F1CB4}" srcOrd="0" destOrd="0" parTransId="{686F0B54-8696-4262-B0BF-BB771C11ADFF}" sibTransId="{2920D1A2-24C4-4B8F-806B-17921DADE9FC}"/>
    <dgm:cxn modelId="{987D65E0-6A89-4EE0-AFCC-0ECC1B1F62DE}" srcId="{16DE4C71-CBDC-428A-B6DD-0F6688A83D94}" destId="{11BCFCB9-12FF-4B4F-BAAD-7680C8766FED}" srcOrd="1" destOrd="0" parTransId="{C73F20DD-15B1-4E8E-957C-2327E7444A79}" sibTransId="{BE164CED-B027-4C92-8DC0-ABDF43E7C481}"/>
    <dgm:cxn modelId="{2778EFFE-4C3E-4399-A4F8-29F01EA6E6F0}" type="presOf" srcId="{16DE4C71-CBDC-428A-B6DD-0F6688A83D94}" destId="{9803EF7F-6446-496A-9B75-6A913A88180D}" srcOrd="0" destOrd="0" presId="urn:microsoft.com/office/officeart/2018/2/layout/IconVerticalSolidList"/>
    <dgm:cxn modelId="{AC2983CF-3239-4817-A9A9-D3586433A8F4}" type="presParOf" srcId="{9803EF7F-6446-496A-9B75-6A913A88180D}" destId="{CF3DB302-2DD7-48F5-B633-282D8646B880}" srcOrd="0" destOrd="0" presId="urn:microsoft.com/office/officeart/2018/2/layout/IconVerticalSolidList"/>
    <dgm:cxn modelId="{5ADFE4AB-72E8-44F4-B002-32405D579F6A}" type="presParOf" srcId="{CF3DB302-2DD7-48F5-B633-282D8646B880}" destId="{473E9E64-412A-4B5A-8A79-4A7FEB7B8A71}" srcOrd="0" destOrd="0" presId="urn:microsoft.com/office/officeart/2018/2/layout/IconVerticalSolidList"/>
    <dgm:cxn modelId="{5EF08DF1-7554-487A-B620-6299A671F1B9}" type="presParOf" srcId="{CF3DB302-2DD7-48F5-B633-282D8646B880}" destId="{220E5B05-148B-4D37-9250-8B09FC78FD26}" srcOrd="1" destOrd="0" presId="urn:microsoft.com/office/officeart/2018/2/layout/IconVerticalSolidList"/>
    <dgm:cxn modelId="{044347AD-A5E4-47DC-A3D1-AEC75A90BDFC}" type="presParOf" srcId="{CF3DB302-2DD7-48F5-B633-282D8646B880}" destId="{D454DB3F-9829-48DD-92F8-01425E5E615A}" srcOrd="2" destOrd="0" presId="urn:microsoft.com/office/officeart/2018/2/layout/IconVerticalSolidList"/>
    <dgm:cxn modelId="{71A5DEBB-19AA-41D3-8729-517E71CA1C43}" type="presParOf" srcId="{CF3DB302-2DD7-48F5-B633-282D8646B880}" destId="{EEEB0411-0CDD-460C-BBE8-E70800AF1E8B}" srcOrd="3" destOrd="0" presId="urn:microsoft.com/office/officeart/2018/2/layout/IconVerticalSolidList"/>
    <dgm:cxn modelId="{E6EA25DE-9E43-47D8-8A78-591C10807DBE}" type="presParOf" srcId="{9803EF7F-6446-496A-9B75-6A913A88180D}" destId="{D8D3C06D-52B8-4FEE-B2D2-5DB7B309458F}" srcOrd="1" destOrd="0" presId="urn:microsoft.com/office/officeart/2018/2/layout/IconVerticalSolidList"/>
    <dgm:cxn modelId="{4FD5990F-3747-4E3C-9AF9-714E107CCAA6}" type="presParOf" srcId="{9803EF7F-6446-496A-9B75-6A913A88180D}" destId="{4571B5F5-0714-4D94-B3BC-BF4AE3F1D19A}" srcOrd="2" destOrd="0" presId="urn:microsoft.com/office/officeart/2018/2/layout/IconVerticalSolidList"/>
    <dgm:cxn modelId="{0DF5CE77-2D52-4D5B-AA99-90E076FFE578}" type="presParOf" srcId="{4571B5F5-0714-4D94-B3BC-BF4AE3F1D19A}" destId="{03A64393-46FF-4F66-8DAC-7680A00E5DB3}" srcOrd="0" destOrd="0" presId="urn:microsoft.com/office/officeart/2018/2/layout/IconVerticalSolidList"/>
    <dgm:cxn modelId="{6F7CFEA8-9951-471B-85EC-F6C1BB88B08B}" type="presParOf" srcId="{4571B5F5-0714-4D94-B3BC-BF4AE3F1D19A}" destId="{D3DBE31E-AD4E-40B6-9FEB-2946FBB0B823}" srcOrd="1" destOrd="0" presId="urn:microsoft.com/office/officeart/2018/2/layout/IconVerticalSolidList"/>
    <dgm:cxn modelId="{0C6DC846-3A2B-42FB-A8C1-15155273510E}" type="presParOf" srcId="{4571B5F5-0714-4D94-B3BC-BF4AE3F1D19A}" destId="{37798DE6-66F3-4F7C-8BED-C5E1E8874B4E}" srcOrd="2" destOrd="0" presId="urn:microsoft.com/office/officeart/2018/2/layout/IconVerticalSolidList"/>
    <dgm:cxn modelId="{A887AE74-FDDE-4FC7-92F1-4A0DF01C92E6}" type="presParOf" srcId="{4571B5F5-0714-4D94-B3BC-BF4AE3F1D19A}" destId="{41F7CFA1-D6E3-4C09-86B6-4B7A061A32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E9E64-412A-4B5A-8A79-4A7FEB7B8A71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E5B05-148B-4D37-9250-8B09FC78FD26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B0411-0CDD-460C-BBE8-E70800AF1E8B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 our code from last week, we used the Geolocation API to register our user’s location.</a:t>
          </a:r>
        </a:p>
      </dsp:txBody>
      <dsp:txXfrm>
        <a:off x="1507738" y="707092"/>
        <a:ext cx="9007861" cy="1305401"/>
      </dsp:txXfrm>
    </dsp:sp>
    <dsp:sp modelId="{03A64393-46FF-4F66-8DAC-7680A00E5DB3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DBE31E-AD4E-40B6-9FEB-2946FBB0B823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F7CFA1-D6E3-4C09-86B6-4B7A061A3204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 created a mechanism to get the data using the Geolocation API and sent it back to our server.</a:t>
          </a:r>
        </a:p>
      </dsp:txBody>
      <dsp:txXfrm>
        <a:off x="1507738" y="2338844"/>
        <a:ext cx="9007861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23484-789F-8245-915C-3488CA5E90E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34C43-640B-A649-A5AF-B3071F479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60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B5A44-B507-D609-855A-180183EE0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9AB51-3C0D-ABDD-0DF9-4516BF60A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017DDF-9A16-E2A7-4B4E-EB21A2DE7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E4E94-636C-2590-FB63-885483732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34C43-640B-A649-A5AF-B3071F479D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24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B5A44-B507-D609-855A-180183EE0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9AB51-3C0D-ABDD-0DF9-4516BF60A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017DDF-9A16-E2A7-4B4E-EB21A2DE7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E4E94-636C-2590-FB63-885483732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34C43-640B-A649-A5AF-B3071F479D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89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34C43-640B-A649-A5AF-B3071F479D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6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1202-3381-12BB-6028-59EA561EF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DC7CFD-9A1C-6887-B07B-8ACF57FAA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E3677-20A3-DD0A-2678-FB39D041B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7E0E-2117-134F-A80F-6A5D3BEE08E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4D4DE-7A04-689A-74E8-2EB57C250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B6E78-D6AA-90C2-659C-9B94F1564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5E48-31A1-A443-B5B4-CFF863411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16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D4969-E6AC-819B-A5F1-A7741F24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A94F7-390C-2431-0F4A-357CA9CAD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F3016-A88F-E272-7166-333DBD5C1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7E0E-2117-134F-A80F-6A5D3BEE08E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8364D-F9A0-C990-D836-07CCE271A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38D76-D4CF-4027-F90A-EFA48B76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5E48-31A1-A443-B5B4-CFF863411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9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7671FF-1E50-7891-20A9-C1397C6AA7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170CA-923B-E765-CC09-4AB6A0629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E8A2F-3369-08DD-8E65-B250088AA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7E0E-2117-134F-A80F-6A5D3BEE08E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368CD-1723-FA47-D2DC-6F6422838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2DEFB-85EC-2997-AC49-CEBDD72F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5E48-31A1-A443-B5B4-CFF863411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2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7DD3C-9EAD-5DE9-457E-4F369F52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B3DCF-CB55-AF29-6F75-8A835F20E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CC323-B9E8-3A62-9E64-5175D972B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7E0E-2117-134F-A80F-6A5D3BEE08E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247AE-622A-2405-8A01-63DE651F8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3D815-7BD7-37F7-B995-0F4B66CF1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5E48-31A1-A443-B5B4-CFF863411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1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74BCC-2865-BE50-E2F6-3412E50E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02C29-B75C-CC83-099E-D2BDA3D47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AE510-8ABA-8B2B-38FD-3DFF7014C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7E0E-2117-134F-A80F-6A5D3BEE08E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B1A52-D21D-7837-458F-951D1CFF1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3D0ED-ABAC-C8F3-8A1D-F0D81588E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5E48-31A1-A443-B5B4-CFF863411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6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95F5-8F4E-1635-06E9-0DF19A06B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8436C-C4E2-5FBF-F6F3-A6C75DD9E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7903F-B867-2823-C5B4-26AD9CBBB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AF8318-6F66-64F7-E934-DADA85ABA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7E0E-2117-134F-A80F-6A5D3BEE08E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2AD1D-878C-5F2A-23BA-30107B931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66727-87F6-8D34-7D5F-E1C05914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5E48-31A1-A443-B5B4-CFF863411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07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4E2D-8446-07F4-466D-30C72216B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708B7-722D-6062-28C1-600E3AE00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5DFC74-A0B0-74D0-9A91-0F779CC3F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C2F614-BC97-23A2-0C2F-CC5999E97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47BBD9-19AF-5C8B-233D-68F0AB78A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FE4DF3-E9BD-DF82-42FB-2FEEB8093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7E0E-2117-134F-A80F-6A5D3BEE08E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E3BCED-B9DE-3BF7-2134-986AADBA6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64292D-3A25-62AC-BF0D-5BC9C08A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5E48-31A1-A443-B5B4-CFF863411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9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06506-71E8-6659-EF6D-633636FE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5A198C-199E-30E9-5ADF-E2AC6D398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7E0E-2117-134F-A80F-6A5D3BEE08E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A8809A-9B93-AB6D-3439-1603D4E5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C8A28-30C2-0C9D-9E0B-C2221DEAA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5E48-31A1-A443-B5B4-CFF863411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91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53E124-F1C6-E77B-53B0-9BBBD87D9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7E0E-2117-134F-A80F-6A5D3BEE08E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CBCEF-3D5B-1941-617F-C0358A86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9F9CA-177B-FBC2-E4D3-FD44B7524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5E48-31A1-A443-B5B4-CFF863411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14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9528-44EF-54A0-B256-98823717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D5095-2F35-1F06-DB3B-D5D7D431E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FAAEBD-7DDC-2F1A-A183-C4C50CFAF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96A82-B1A8-D1AD-D09C-DDE4373E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7E0E-2117-134F-A80F-6A5D3BEE08E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BA298-4568-50FB-7417-538F17250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78F3D-5F3A-455F-258A-7559AC9DA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5E48-31A1-A443-B5B4-CFF863411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9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636CB-A52F-1CD1-07F8-656CB9AA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3CE3EC-35DC-E1F0-1162-86702872D4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0753A-2743-12D0-296E-E5D8CCB12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479B3-1BE9-7C59-5694-1F2AE8526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67E0E-2117-134F-A80F-6A5D3BEE08E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75BFB-C782-89B2-7096-1DB17F036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E0E90-3433-28F7-B350-5959A29D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85E48-31A1-A443-B5B4-CFF863411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1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F3B978-CF75-3EB9-B197-B209BB9B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855AD-CBE5-8406-4E3D-1C3AED3C7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4BFED-FB1D-A098-4D9E-FA7D16015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667E0E-2117-134F-A80F-6A5D3BEE08E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1619B-02D9-2515-4078-D9A387D0F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AD761-6B50-7F0A-A9FD-83F460622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385E48-31A1-A443-B5B4-CFF863411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35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xpressjs.com/en/guide/routing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04" name="Rectangle 1230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2" name="Picture 4" descr="JavaScript 101: What Is It and Why Should I Care?">
            <a:extLst>
              <a:ext uri="{FF2B5EF4-FFF2-40B4-BE49-F238E27FC236}">
                <a16:creationId xmlns:a16="http://schemas.microsoft.com/office/drawing/2014/main" id="{97F2E485-EC04-267A-FEA5-C173534D0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3" r="23298" b="296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06" name="Rectangle 1230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0E2DB-CF59-4CF1-78EF-978BDFE19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Full-stack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78878A-1594-8801-DF0F-45D8CA953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351195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Week 2 – Server Routes</a:t>
            </a:r>
          </a:p>
        </p:txBody>
      </p:sp>
      <p:sp>
        <p:nvSpPr>
          <p:cNvPr id="12308" name="Rectangle 1230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310" name="Rectangle 1230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83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52B9A-3908-97FE-828B-08A59BA3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Route expanded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6C05C-855C-126C-3133-5EEB3991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created a simple get() route last week. It doesn’t actually get anything yet. </a:t>
            </a:r>
          </a:p>
          <a:p>
            <a:r>
              <a:rPr lang="en-US" dirty="0"/>
              <a:t>Our route’s only functionality is to confirm the data from the client has been received, and sending it back out to the client as acknowledgement.</a:t>
            </a:r>
          </a:p>
          <a:p>
            <a:r>
              <a:rPr lang="en-US" dirty="0"/>
              <a:t>In real terms, the response from our get() route will be a whole set of new data.</a:t>
            </a:r>
          </a:p>
        </p:txBody>
      </p:sp>
    </p:spTree>
    <p:extLst>
      <p:ext uri="{BB962C8B-B14F-4D97-AF65-F5344CB8AC3E}">
        <p14:creationId xmlns:p14="http://schemas.microsoft.com/office/powerpoint/2010/main" val="3440449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15079-A28E-89B6-989B-154907C22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C4CA7-90FC-C255-F5CC-63A3E0177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Route expanded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D4466-7366-DBD9-646F-B7A1407E0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now make our API endpoint make a fetch request for some new data for our user.</a:t>
            </a:r>
          </a:p>
          <a:p>
            <a:r>
              <a:rPr lang="en-US" dirty="0"/>
              <a:t>To do that we need to install node-fetch via </a:t>
            </a:r>
            <a:r>
              <a:rPr lang="en-US" dirty="0" err="1"/>
              <a:t>npm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install node-fetch</a:t>
            </a:r>
          </a:p>
          <a:p>
            <a:r>
              <a:rPr lang="en-US" dirty="0"/>
              <a:t>This now exposes the fetch API to node. We can then import the fetch library using an import statement.</a:t>
            </a:r>
          </a:p>
        </p:txBody>
      </p:sp>
      <p:pic>
        <p:nvPicPr>
          <p:cNvPr id="5" name="Picture 4" descr="A close-up of a screen&#10;&#10;AI-generated content may be incorrect.">
            <a:extLst>
              <a:ext uri="{FF2B5EF4-FFF2-40B4-BE49-F238E27FC236}">
                <a16:creationId xmlns:a16="http://schemas.microsoft.com/office/drawing/2014/main" id="{FEB36383-7568-C503-88DC-9441E7309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08133"/>
            <a:ext cx="5437340" cy="116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34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460CB-93BF-CCF0-6E18-C05F76008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Using node-fetch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53C34-962C-D31D-6CFF-D9D52D4A3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800" dirty="0"/>
              <a:t>Once we import node-fetch we can follow the pattern we learnt last year.</a:t>
            </a:r>
          </a:p>
          <a:p>
            <a:r>
              <a:rPr lang="en-US" sz="1800" dirty="0"/>
              <a:t>First we need an API to fetch data from and an API key to authenticate the user.</a:t>
            </a:r>
          </a:p>
          <a:p>
            <a:r>
              <a:rPr lang="en-US" sz="1800" dirty="0"/>
              <a:t>Then we construct a URL to fetch data from using our latitude and longitude data and our API_KEY.</a:t>
            </a:r>
          </a:p>
          <a:p>
            <a:r>
              <a:rPr lang="en-US" sz="1800" dirty="0"/>
              <a:t>We then call fetch, parse the response into JSON and send it back to the user using </a:t>
            </a:r>
            <a:r>
              <a:rPr lang="en-US" sz="1800" dirty="0" err="1"/>
              <a:t>res.send</a:t>
            </a:r>
            <a:r>
              <a:rPr lang="en-US" sz="1800" dirty="0"/>
              <a:t>()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182727BE-499B-CE44-2AFA-E34CC2F7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470" y="625683"/>
            <a:ext cx="6117115" cy="55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FADC2-8BB1-EF79-C4EE-18D8E3B5D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4271" y="730114"/>
            <a:ext cx="3633019" cy="3049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 the Client Side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0FE442-FDE7-03A0-48D0-17C4325DB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5A187A5-6081-1B66-F1E9-CB90253CC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122D013-AC81-41D9-9EAC-40AF2594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639B38A-31E4-56F7-8442-4F855E8502DD}"/>
              </a:ext>
            </a:extLst>
          </p:cNvPr>
          <p:cNvSpPr txBox="1"/>
          <p:nvPr/>
        </p:nvSpPr>
        <p:spPr>
          <a:xfrm>
            <a:off x="6994270" y="1367401"/>
            <a:ext cx="48678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client side we don’t have to do much. </a:t>
            </a:r>
          </a:p>
          <a:p>
            <a:endParaRPr lang="en-US" dirty="0"/>
          </a:p>
          <a:p>
            <a:r>
              <a:rPr lang="en-US" dirty="0"/>
              <a:t>We already have a function to fetch data from our server.</a:t>
            </a:r>
          </a:p>
          <a:p>
            <a:endParaRPr lang="en-US" dirty="0"/>
          </a:p>
          <a:p>
            <a:r>
              <a:rPr lang="en-US" dirty="0"/>
              <a:t>We now need to extract the data from the object our server fetched for us and insert it into the html</a:t>
            </a:r>
          </a:p>
        </p:txBody>
      </p:sp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1BBCCDF-B7E9-809D-0A58-5EE834E9F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25" y="513562"/>
            <a:ext cx="5941798" cy="5098098"/>
          </a:xfrm>
          <a:prstGeom prst="rect">
            <a:avLst/>
          </a:prstGeom>
        </p:spPr>
      </p:pic>
      <p:pic>
        <p:nvPicPr>
          <p:cNvPr id="20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D18CC69-385A-0630-E569-BD95FC99F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4963" y="3780034"/>
            <a:ext cx="3353246" cy="274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64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5746-89F9-4121-CE9A-DF22BF85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Worth noting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9A4E1-75CD-6CB3-3D6E-18DB64871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now made our page much more secure. </a:t>
            </a:r>
          </a:p>
          <a:p>
            <a:r>
              <a:rPr lang="en-US" dirty="0"/>
              <a:t>In the past we were writing our API requests from the front end and our API key was publicly viewable.</a:t>
            </a:r>
          </a:p>
          <a:p>
            <a:r>
              <a:rPr lang="en-US" dirty="0"/>
              <a:t>Now, our server contains our API key which means users cannot use it to their benefit.</a:t>
            </a:r>
          </a:p>
          <a:p>
            <a:r>
              <a:rPr lang="en-US" dirty="0"/>
              <a:t>But there is one more step to make this even more secure.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897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755E-C6BF-A794-CB15-7CD400758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dotEnv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284C-C656-9912-2823-22AE50956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Dotenv</a:t>
            </a:r>
            <a:r>
              <a:rPr lang="en-US" dirty="0"/>
              <a:t> is a zero-dependency module that loads environment variables from a .env file into </a:t>
            </a:r>
            <a:r>
              <a:rPr lang="en-US" dirty="0" err="1"/>
              <a:t>process.env</a:t>
            </a:r>
            <a:r>
              <a:rPr lang="en-US" dirty="0"/>
              <a:t>. </a:t>
            </a:r>
          </a:p>
          <a:p>
            <a:r>
              <a:rPr lang="en-US" dirty="0"/>
              <a:t>Storing server configuration settings in the environment separate from code is based on The Twelve-Factor App methodology which is a framework for building more secure apps.</a:t>
            </a:r>
          </a:p>
          <a:p>
            <a:r>
              <a:rPr lang="en-US" dirty="0"/>
              <a:t>To install </a:t>
            </a:r>
            <a:r>
              <a:rPr lang="en-US" dirty="0" err="1"/>
              <a:t>dotenv</a:t>
            </a:r>
            <a:r>
              <a:rPr lang="en-US" dirty="0"/>
              <a:t>: </a:t>
            </a:r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dotenv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237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6E733-9DB9-8E87-1FD3-4436D08FC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use environment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7AD0D-8F4F-F963-7034-4F8E3752B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must then create a file called .env and inside it we can save our API key as follows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5D17DD-5599-877C-3913-E8B6A4883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87" y="3017294"/>
            <a:ext cx="6781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56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47B256-3B99-2682-4C0D-81C57235B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3DF16-D83C-A534-9643-D402EF7D2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Create and use environment variables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D9AAD-6EFD-108B-77BF-94E4B1737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800"/>
              <a:t>Finally, we can import dotenv with an import statement.</a:t>
            </a:r>
          </a:p>
          <a:p>
            <a:r>
              <a:rPr lang="en-US" sz="1800"/>
              <a:t>We then load the environment variables into the server using dotenv.config()</a:t>
            </a:r>
          </a:p>
          <a:p>
            <a:r>
              <a:rPr lang="en-US" sz="1800"/>
              <a:t>And we then delete our hardcoded API key and call process.env.API_KEY to reference the key without ever exposing it directly in the server code.</a:t>
            </a:r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270C923-B4DC-41E8-DD28-0F348BE96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1308185"/>
            <a:ext cx="6440424" cy="41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5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CF09D8-11FA-BF8C-92A0-55D1E2803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51834-ABE7-44DE-E503-EC8AC0B2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Last Week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FD118898-B803-DE06-5597-854FFA09C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5" r="44817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369603-05BA-A006-5B46-F43384EDA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1ED0A-C9C3-2E6C-3B6E-0D9E60AFD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232141"/>
            <a:ext cx="5444382" cy="4170708"/>
          </a:xfrm>
        </p:spPr>
        <p:txBody>
          <a:bodyPr>
            <a:normAutofit/>
          </a:bodyPr>
          <a:lstStyle/>
          <a:p>
            <a:r>
              <a:rPr lang="en-US" sz="2000" dirty="0"/>
              <a:t>Using the terminal</a:t>
            </a:r>
          </a:p>
          <a:p>
            <a:r>
              <a:rPr lang="en-US" sz="2000" dirty="0"/>
              <a:t>Server-side programming </a:t>
            </a:r>
          </a:p>
          <a:p>
            <a:r>
              <a:rPr lang="en-US" sz="2000" dirty="0"/>
              <a:t>Node.js</a:t>
            </a:r>
          </a:p>
          <a:p>
            <a:r>
              <a:rPr lang="en-US" sz="2000" dirty="0"/>
              <a:t>Custom API endpoint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5886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CF09D8-11FA-BF8C-92A0-55D1E2803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51834-ABE7-44DE-E503-EC8AC0B2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This Week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FD118898-B803-DE06-5597-854FFA09C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5" r="44817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369603-05BA-A006-5B46-F43384EDA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1ED0A-C9C3-2E6C-3B6E-0D9E60AFD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232141"/>
            <a:ext cx="5444382" cy="4170708"/>
          </a:xfrm>
        </p:spPr>
        <p:txBody>
          <a:bodyPr>
            <a:normAutofit/>
          </a:bodyPr>
          <a:lstStyle/>
          <a:p>
            <a:r>
              <a:rPr lang="en-US" sz="2000" dirty="0"/>
              <a:t>Routing in depth and developing our API</a:t>
            </a:r>
          </a:p>
          <a:p>
            <a:r>
              <a:rPr lang="en-US" sz="2000" dirty="0"/>
              <a:t>HTTP Post requests</a:t>
            </a:r>
          </a:p>
          <a:p>
            <a:r>
              <a:rPr lang="en-US" sz="2000" dirty="0"/>
              <a:t>Saving to a Database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5386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08278-6827-472B-118D-ED53B30BC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package.json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AC73D-8248-3D49-48EC-B1359DBA8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The </a:t>
            </a:r>
            <a:r>
              <a:rPr lang="en-US" sz="2200" dirty="0" err="1"/>
              <a:t>package.json</a:t>
            </a:r>
            <a:r>
              <a:rPr lang="en-US" sz="2200" dirty="0"/>
              <a:t> file is a configuration file, where all the metadata of our project is set up.</a:t>
            </a:r>
          </a:p>
          <a:p>
            <a:r>
              <a:rPr lang="en-US" sz="2200" dirty="0"/>
              <a:t>This includes: the packages we are using, the project name, description, authors and copyright licensing.</a:t>
            </a:r>
          </a:p>
          <a:p>
            <a:r>
              <a:rPr lang="en-US" sz="2200" dirty="0"/>
              <a:t>The </a:t>
            </a:r>
            <a:r>
              <a:rPr lang="en-US" sz="2200" dirty="0" err="1"/>
              <a:t>npm</a:t>
            </a:r>
            <a:r>
              <a:rPr lang="en-US" sz="2200" dirty="0"/>
              <a:t> lets us easily create a </a:t>
            </a:r>
            <a:r>
              <a:rPr lang="en-US" sz="2200" dirty="0" err="1"/>
              <a:t>package.json</a:t>
            </a:r>
            <a:r>
              <a:rPr lang="en-US" sz="2200" dirty="0"/>
              <a:t> file using the </a:t>
            </a:r>
            <a:r>
              <a:rPr lang="en-US" sz="2200" dirty="0" err="1"/>
              <a:t>npm</a:t>
            </a:r>
            <a:r>
              <a:rPr lang="en-US" sz="2200" dirty="0"/>
              <a:t> </a:t>
            </a:r>
            <a:r>
              <a:rPr lang="en-US" sz="2200" dirty="0" err="1"/>
              <a:t>init</a:t>
            </a:r>
            <a:r>
              <a:rPr lang="en-US" sz="2200" dirty="0"/>
              <a:t> command.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7FD2F4B-378E-4D61-6463-BF36FE166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221" y="0"/>
            <a:ext cx="6145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1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8EDC-F6DD-D9C7-3004-FEF48D27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Serving a Web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1B52C-DA3A-CFF6-EF7A-B5B4B385F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To serve a web page from our server we need to provide an </a:t>
            </a:r>
            <a:r>
              <a:rPr lang="en-US" sz="1500" dirty="0" err="1"/>
              <a:t>index.html</a:t>
            </a:r>
            <a:r>
              <a:rPr lang="en-US" sz="1500" dirty="0"/>
              <a:t> file, such as the one we wrote last week.</a:t>
            </a:r>
          </a:p>
          <a:p>
            <a:pPr marL="0" indent="0">
              <a:buNone/>
            </a:pPr>
            <a:r>
              <a:rPr lang="en-US" sz="1500" dirty="0"/>
              <a:t>We can provide an html file by using two functions:</a:t>
            </a:r>
          </a:p>
          <a:p>
            <a:r>
              <a:rPr lang="en-US" sz="1500" dirty="0"/>
              <a:t>First we call .use() on our app variable and pass </a:t>
            </a:r>
            <a:r>
              <a:rPr lang="en-US" sz="1500" dirty="0" err="1"/>
              <a:t>express.static</a:t>
            </a:r>
            <a:r>
              <a:rPr lang="en-US" sz="1500" dirty="0"/>
              <a:t>() to the use() function</a:t>
            </a:r>
          </a:p>
          <a:p>
            <a:r>
              <a:rPr lang="en-US" sz="1500" dirty="0" err="1"/>
              <a:t>express.static</a:t>
            </a:r>
            <a:r>
              <a:rPr lang="en-US" sz="1500" dirty="0"/>
              <a:t>()  passes static files to our application. Static files are files that clients download as they are from the server.</a:t>
            </a:r>
          </a:p>
          <a:p>
            <a:r>
              <a:rPr lang="en-US" sz="1500" dirty="0"/>
              <a:t>To pass a collection of files to the client side, we can create a ‘public’ folder which contains our static files, such as </a:t>
            </a:r>
            <a:r>
              <a:rPr lang="en-US" sz="1500" dirty="0" err="1"/>
              <a:t>index.html</a:t>
            </a:r>
            <a:r>
              <a:rPr lang="en-US" sz="1500" dirty="0"/>
              <a:t> and any data associated with it.</a:t>
            </a:r>
          </a:p>
        </p:txBody>
      </p:sp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C374BCA-BF1D-F729-D27D-5B93DA1D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2153491"/>
            <a:ext cx="6440424" cy="249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07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CA46-C068-83BD-1AD2-59C53BE2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and Building an API endpoint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05AD57B-4438-0F39-371E-A24321694B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1131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729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12556-26D2-1BAB-7EA2-E5220305B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CE59-B026-EC1E-7C46-643482E3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 so far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9272E-F5D5-3871-6A31-EBEC233C0E0E}"/>
              </a:ext>
            </a:extLst>
          </p:cNvPr>
          <p:cNvSpPr txBox="1"/>
          <p:nvPr/>
        </p:nvSpPr>
        <p:spPr>
          <a:xfrm>
            <a:off x="5945688" y="3569918"/>
            <a:ext cx="88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A4967-D97A-95EA-8D84-FEF49C103CCC}"/>
              </a:ext>
            </a:extLst>
          </p:cNvPr>
          <p:cNvSpPr txBox="1"/>
          <p:nvPr/>
        </p:nvSpPr>
        <p:spPr>
          <a:xfrm>
            <a:off x="3709792" y="3569918"/>
            <a:ext cx="88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909D0-7A80-0593-6ED9-CE531DEDA52B}"/>
              </a:ext>
            </a:extLst>
          </p:cNvPr>
          <p:cNvSpPr txBox="1"/>
          <p:nvPr/>
        </p:nvSpPr>
        <p:spPr>
          <a:xfrm>
            <a:off x="1320452" y="3569918"/>
            <a:ext cx="182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Geolocation 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8D34E-3850-DFBA-82EF-5AB1AC3C6E5C}"/>
              </a:ext>
            </a:extLst>
          </p:cNvPr>
          <p:cNvSpPr txBox="1"/>
          <p:nvPr/>
        </p:nvSpPr>
        <p:spPr>
          <a:xfrm>
            <a:off x="5639322" y="2297471"/>
            <a:ext cx="1502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Index.html</a:t>
            </a:r>
            <a:r>
              <a:rPr lang="en-US" dirty="0"/>
              <a:t> + public folder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5A517B-FC3A-BA01-C133-22F59D00C2C1}"/>
              </a:ext>
            </a:extLst>
          </p:cNvPr>
          <p:cNvSpPr txBox="1"/>
          <p:nvPr/>
        </p:nvSpPr>
        <p:spPr>
          <a:xfrm>
            <a:off x="5794333" y="4888374"/>
            <a:ext cx="161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get route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AEE9E4-F6C8-60F7-F27F-75B4CD634AB7}"/>
              </a:ext>
            </a:extLst>
          </p:cNvPr>
          <p:cNvCxnSpPr>
            <a:cxnSpLocks/>
          </p:cNvCxnSpPr>
          <p:nvPr/>
        </p:nvCxnSpPr>
        <p:spPr>
          <a:xfrm>
            <a:off x="3006247" y="3754584"/>
            <a:ext cx="77661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0E611D22-496F-CE30-D8C7-2BF2989E75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34177" y="3673686"/>
            <a:ext cx="1133790" cy="1664919"/>
          </a:xfrm>
          <a:prstGeom prst="curvedConnector2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4DA22FA-10F9-D870-347A-986B6CF4868E}"/>
              </a:ext>
            </a:extLst>
          </p:cNvPr>
          <p:cNvCxnSpPr>
            <a:cxnSpLocks/>
          </p:cNvCxnSpPr>
          <p:nvPr/>
        </p:nvCxnSpPr>
        <p:spPr>
          <a:xfrm flipV="1">
            <a:off x="6337647" y="2943802"/>
            <a:ext cx="0" cy="62611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F6D3D056-9722-587D-FE38-CBFC6153B2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06188" y="2480153"/>
            <a:ext cx="1404480" cy="1089765"/>
          </a:xfrm>
          <a:prstGeom prst="curved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3A124FF-F30B-3393-E37D-72C986B360F6}"/>
              </a:ext>
            </a:extLst>
          </p:cNvPr>
          <p:cNvCxnSpPr>
            <a:cxnSpLocks/>
          </p:cNvCxnSpPr>
          <p:nvPr/>
        </p:nvCxnSpPr>
        <p:spPr>
          <a:xfrm>
            <a:off x="6338689" y="4035469"/>
            <a:ext cx="0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391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83AB-1667-8928-1BFA-78A39822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dirty="0"/>
              <a:t>Creating our own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5B088-C10E-2BEA-9184-31EE9A3AB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In order to communicate with our express server we need to create an API endpoint. We can do this using the get() route in express.</a:t>
            </a:r>
          </a:p>
          <a:p>
            <a:r>
              <a:rPr lang="en-US" sz="1800" dirty="0"/>
              <a:t>Get() takes two arguments:</a:t>
            </a:r>
          </a:p>
          <a:p>
            <a:pPr lvl="1"/>
            <a:r>
              <a:rPr lang="en-US" sz="1400" dirty="0"/>
              <a:t>a string that defines the API endpoint</a:t>
            </a:r>
          </a:p>
          <a:p>
            <a:pPr lvl="1"/>
            <a:r>
              <a:rPr lang="en-US" sz="1400" dirty="0"/>
              <a:t>An anonymous function with two parameters: req and res</a:t>
            </a:r>
          </a:p>
          <a:p>
            <a:r>
              <a:rPr lang="en-US" sz="1800" dirty="0"/>
              <a:t>The req parameter listens out for data added as a query to the fetch request we create.</a:t>
            </a:r>
          </a:p>
          <a:p>
            <a:r>
              <a:rPr lang="en-US" sz="1800" dirty="0"/>
              <a:t>We can then use the res variable to send a response back from the server which contains some data.</a:t>
            </a:r>
          </a:p>
          <a:p>
            <a:endParaRPr lang="en-US" sz="1800" dirty="0"/>
          </a:p>
        </p:txBody>
      </p:sp>
      <p:pic>
        <p:nvPicPr>
          <p:cNvPr id="5" name="Picture 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87D3025F-CFB3-9110-7383-07C4B1959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1702661"/>
            <a:ext cx="6440424" cy="339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6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D16D3-7A5C-9BDB-7B73-42E1062C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Routes</a:t>
            </a:r>
          </a:p>
        </p:txBody>
      </p:sp>
      <p:sp>
        <p:nvSpPr>
          <p:cNvPr id="7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9A6C4-1987-B46D-6F33-78B4586DE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n-US" sz="2000" dirty="0"/>
              <a:t>Routes are how data gets sent to and from the server and the client. </a:t>
            </a:r>
          </a:p>
          <a:p>
            <a:r>
              <a:rPr lang="en-US" sz="2000" dirty="0"/>
              <a:t>A route can either be used for getting (get request) data from the server or posting (post request) some new data to the server. </a:t>
            </a:r>
          </a:p>
          <a:p>
            <a:r>
              <a:rPr lang="en-US" sz="2000" dirty="0"/>
              <a:t>If we want to capture data from our user, we will need to create a post route.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3AACF6A-0B9B-60C6-BE43-41E37E048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0"/>
          <a:stretch/>
        </p:blipFill>
        <p:spPr>
          <a:xfrm>
            <a:off x="5288280" y="2582900"/>
            <a:ext cx="6903720" cy="2742435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450E7923-9524-B7B1-C075-61504739389E}"/>
              </a:ext>
            </a:extLst>
          </p:cNvPr>
          <p:cNvSpPr/>
          <p:nvPr/>
        </p:nvSpPr>
        <p:spPr>
          <a:xfrm>
            <a:off x="5038994" y="4227227"/>
            <a:ext cx="370213" cy="78462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7DE5E0-9172-02EC-27F9-FEFC73182512}"/>
              </a:ext>
            </a:extLst>
          </p:cNvPr>
          <p:cNvSpPr txBox="1"/>
          <p:nvPr/>
        </p:nvSpPr>
        <p:spPr>
          <a:xfrm>
            <a:off x="4348457" y="4296372"/>
            <a:ext cx="775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 </a:t>
            </a:r>
          </a:p>
          <a:p>
            <a:r>
              <a:rPr lang="en-US" dirty="0"/>
              <a:t>Route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9780A2-A144-5C2B-2E26-D37E6575E3DF}"/>
              </a:ext>
            </a:extLst>
          </p:cNvPr>
          <p:cNvSpPr txBox="1"/>
          <p:nvPr/>
        </p:nvSpPr>
        <p:spPr>
          <a:xfrm>
            <a:off x="5224100" y="5778930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https://expressjs.com/en/guide/routing.html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1531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7617</TotalTime>
  <Words>911</Words>
  <Application>Microsoft Macintosh PowerPoint</Application>
  <PresentationFormat>Widescreen</PresentationFormat>
  <Paragraphs>82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Office Theme</vt:lpstr>
      <vt:lpstr>Full-stack Development</vt:lpstr>
      <vt:lpstr>Last Week</vt:lpstr>
      <vt:lpstr>This Week</vt:lpstr>
      <vt:lpstr>package.json</vt:lpstr>
      <vt:lpstr>Serving a Web Page</vt:lpstr>
      <vt:lpstr>Routing and Building an API endpoint</vt:lpstr>
      <vt:lpstr>Our Project so far</vt:lpstr>
      <vt:lpstr>Creating our own API</vt:lpstr>
      <vt:lpstr>Routes</vt:lpstr>
      <vt:lpstr>Get Route expanded</vt:lpstr>
      <vt:lpstr>Get Route expanded</vt:lpstr>
      <vt:lpstr>Using node-fetch</vt:lpstr>
      <vt:lpstr>On the Client Side</vt:lpstr>
      <vt:lpstr>Worth noting</vt:lpstr>
      <vt:lpstr>dotEnv</vt:lpstr>
      <vt:lpstr>Create and use environment variables</vt:lpstr>
      <vt:lpstr>Create and use environment 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Backend Development</dc:title>
  <dc:creator>Stuart Haffenden Cornejo</dc:creator>
  <cp:lastModifiedBy>Stuart Haffenden Cornejo</cp:lastModifiedBy>
  <cp:revision>19</cp:revision>
  <dcterms:created xsi:type="dcterms:W3CDTF">2024-01-22T15:56:02Z</dcterms:created>
  <dcterms:modified xsi:type="dcterms:W3CDTF">2026-01-29T21:20:42Z</dcterms:modified>
</cp:coreProperties>
</file>